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hero-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05840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4400" b="1">
                <a:solidFill>
                  <a:srgbClr val="E8C879"/>
                </a:solidFill>
                <a:latin typeface="Noto Serif SC"/>
              </a:rPr>
              <a:t>敦煌艺术与丝路文明</a:t>
            </a:r>
          </a:p>
        </p:txBody>
      </p:sp>
      <p:sp>
        <p:nvSpPr>
          <p:cNvPr id="6" name="Rectangle 5"/>
          <p:cNvSpPr/>
          <p:nvPr/>
        </p:nvSpPr>
        <p:spPr>
          <a:xfrm>
            <a:off x="868680" y="2834640"/>
            <a:ext cx="2926080" cy="254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3017520"/>
            <a:ext cx="10058400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600" b="1">
                <a:solidFill>
                  <a:srgbClr val="9C5A3C"/>
                </a:solidFill>
                <a:latin typeface="Noto Sans SC"/>
              </a:rPr>
              <a:t>DUNHUANG · SILK ROAD CIVILIZATION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400" b="0">
                <a:solidFill>
                  <a:srgbClr val="B8AD94"/>
                </a:solidFill>
                <a:latin typeface="Noto Sans SC"/>
              </a:rPr>
              <a:t>通识课程教学配套课件　|　暗金 · 石青 · 赭石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h8-digit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0"/>
            <a:ext cx="57908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00800" y="0"/>
            <a:ext cx="57908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48640"/>
            <a:ext cx="5486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600" b="1">
                <a:solidFill>
                  <a:srgbClr val="9C5A3C"/>
                </a:solidFill>
                <a:latin typeface="Noto Sans SC"/>
              </a:rPr>
              <a:t>第八章　·　当代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188720"/>
            <a:ext cx="54864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4000" b="1">
                <a:solidFill>
                  <a:srgbClr val="E8C879"/>
                </a:solidFill>
                <a:latin typeface="Noto Serif SC"/>
              </a:rPr>
              <a:t>当代数字化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468880"/>
            <a:ext cx="2011680" cy="254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651760"/>
            <a:ext cx="5486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800" b="0">
                <a:solidFill>
                  <a:srgbClr val="2C6E8F"/>
                </a:solidFill>
                <a:latin typeface="Noto Serif SC"/>
              </a:rPr>
              <a:t>数字永生，云上敦煌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383280"/>
            <a:ext cx="557784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500" b="0">
                <a:solidFill>
                  <a:srgbClr val="E8DCC0"/>
                </a:solidFill>
                <a:latin typeface="Noto Serif SC"/>
              </a:rPr>
              <a:t>「数字敦煌」工程以毫米级高分辨率采集全部洞窟，建成全球最大石窟数字资源库，让千年壁画在云端获得永生，并向公众开放共享。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6126480"/>
            <a:ext cx="2743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100" b="0">
                <a:solidFill>
                  <a:srgbClr val="B8AD94"/>
                </a:solidFill>
                <a:latin typeface="Noto Sans SC"/>
              </a:rPr>
              <a:t>08 / 08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4008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3000" b="1">
                <a:solidFill>
                  <a:srgbClr val="E8C879"/>
                </a:solidFill>
                <a:latin typeface="Noto Serif SC"/>
              </a:rPr>
              <a:t>敦煌的尺度</a:t>
            </a:r>
          </a:p>
        </p:txBody>
      </p:sp>
      <p:sp>
        <p:nvSpPr>
          <p:cNvPr id="4" name="Rectangle 3"/>
          <p:cNvSpPr/>
          <p:nvPr/>
        </p:nvSpPr>
        <p:spPr>
          <a:xfrm>
            <a:off x="868680" y="1554480"/>
            <a:ext cx="2194560" cy="254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2103120"/>
            <a:ext cx="210312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800"/>
              </a:spcAft>
            </a:pPr>
            <a:r>
              <a:rPr sz="3000" b="1">
                <a:solidFill>
                  <a:srgbClr val="C9A44C"/>
                </a:solidFill>
                <a:latin typeface="Noto Serif SC"/>
              </a:rPr>
              <a:t>735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21031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800"/>
              </a:spcAft>
            </a:pPr>
            <a:r>
              <a:rPr sz="1300" b="0">
                <a:solidFill>
                  <a:srgbClr val="B8AD94"/>
                </a:solidFill>
                <a:latin typeface="Noto Sans SC"/>
              </a:rPr>
              <a:t>洞窟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08960" y="2103120"/>
            <a:ext cx="210312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800"/>
              </a:spcAft>
            </a:pPr>
            <a:r>
              <a:rPr sz="3000" b="1">
                <a:solidFill>
                  <a:srgbClr val="C9A44C"/>
                </a:solidFill>
                <a:latin typeface="Noto Serif SC"/>
              </a:rPr>
              <a:t>45000㎡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08960" y="3108960"/>
            <a:ext cx="21031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800"/>
              </a:spcAft>
            </a:pPr>
            <a:r>
              <a:rPr sz="1300" b="0">
                <a:solidFill>
                  <a:srgbClr val="B8AD94"/>
                </a:solidFill>
                <a:latin typeface="Noto Sans SC"/>
              </a:rPr>
              <a:t>壁画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49240" y="2103120"/>
            <a:ext cx="210312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800"/>
              </a:spcAft>
            </a:pPr>
            <a:r>
              <a:rPr sz="3000" b="1">
                <a:solidFill>
                  <a:srgbClr val="C9A44C"/>
                </a:solidFill>
                <a:latin typeface="Noto Serif SC"/>
              </a:rPr>
              <a:t>2415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49240" y="3108960"/>
            <a:ext cx="21031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800"/>
              </a:spcAft>
            </a:pPr>
            <a:r>
              <a:rPr sz="1300" b="0">
                <a:solidFill>
                  <a:srgbClr val="B8AD94"/>
                </a:solidFill>
                <a:latin typeface="Noto Sans SC"/>
              </a:rPr>
              <a:t>彩塑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2103120"/>
            <a:ext cx="210312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800"/>
              </a:spcAft>
            </a:pPr>
            <a:r>
              <a:rPr sz="3000" b="1">
                <a:solidFill>
                  <a:srgbClr val="C9A44C"/>
                </a:solidFill>
                <a:latin typeface="Noto Serif SC"/>
              </a:rPr>
              <a:t>50000+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3108960"/>
            <a:ext cx="21031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800"/>
              </a:spcAft>
            </a:pPr>
            <a:r>
              <a:rPr sz="1300" b="0">
                <a:solidFill>
                  <a:srgbClr val="B8AD94"/>
                </a:solidFill>
                <a:latin typeface="Noto Sans SC"/>
              </a:rPr>
              <a:t>藏经洞文书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29800" y="2103120"/>
            <a:ext cx="210312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800"/>
              </a:spcAft>
            </a:pPr>
            <a:r>
              <a:rPr sz="3000" b="1">
                <a:solidFill>
                  <a:srgbClr val="C9A44C"/>
                </a:solidFill>
                <a:latin typeface="Noto Serif SC"/>
              </a:rPr>
              <a:t>1987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829800" y="3108960"/>
            <a:ext cx="21031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800"/>
              </a:spcAft>
            </a:pPr>
            <a:r>
              <a:rPr sz="1300" b="0">
                <a:solidFill>
                  <a:srgbClr val="B8AD94"/>
                </a:solidFill>
                <a:latin typeface="Noto Sans SC"/>
              </a:rPr>
              <a:t>世界遗产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4206240"/>
            <a:ext cx="1005840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600" b="0">
                <a:solidFill>
                  <a:srgbClr val="E8DCC0"/>
                </a:solidFill>
                <a:latin typeface="Noto Serif SC"/>
              </a:rPr>
              <a:t>世界现存规模最大、内容最丰富的佛教艺术宝库。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400" b="0">
                <a:solidFill>
                  <a:srgbClr val="B8AD94"/>
                </a:solidFill>
                <a:latin typeface="Noto Sans SC"/>
              </a:rPr>
              <a:t>数字敦煌工程以毫米级高分辨率采集全部洞窟，建全球最大石窟数字资源库，在云端永生。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guide-avat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120" y="4206240"/>
            <a:ext cx="2560320" cy="2560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82296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3000" b="1">
                <a:solidFill>
                  <a:srgbClr val="E8C879"/>
                </a:solidFill>
                <a:latin typeface="Noto Serif SC"/>
              </a:rPr>
              <a:t>结语　从守护到永生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1737360"/>
            <a:ext cx="2194560" cy="254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2011680"/>
            <a:ext cx="1005840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E8DCC0"/>
                </a:solidFill>
                <a:latin typeface="Noto Serif SC"/>
              </a:rPr>
              <a:t>从张骞凿空到乐僔开窟，从盛唐经变到藏经洞封存，从近代流散到数字永生——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E8DCC0"/>
                </a:solidFill>
                <a:latin typeface="Noto Serif SC"/>
              </a:rPr>
              <a:t>敦煌的两千年，是一部以颜料、塑土与写本写就的文明对话史。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800" b="0">
                <a:solidFill>
                  <a:srgbClr val="E8DCC0"/>
                </a:solidFill>
                <a:latin typeface="Noto Sans SC"/>
              </a:rPr>
              <a:t/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400" b="1">
                <a:solidFill>
                  <a:srgbClr val="9C5A3C"/>
                </a:solidFill>
                <a:latin typeface="Noto Serif SC"/>
              </a:rPr>
              <a:t>多元不必消融于一尊，差异恰是创造的源泉。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493776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400" b="0">
                <a:solidFill>
                  <a:srgbClr val="B8AD94"/>
                </a:solidFill>
                <a:latin typeface="Noto Sans SC"/>
              </a:rPr>
              <a:t>谢谢聆听　·　课程门户　敦煌艺术与丝路文明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4008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3000" b="1">
                <a:solidFill>
                  <a:srgbClr val="E8C879"/>
                </a:solidFill>
                <a:latin typeface="Noto Serif SC"/>
              </a:rPr>
              <a:t>课程导读</a:t>
            </a:r>
          </a:p>
        </p:txBody>
      </p:sp>
      <p:sp>
        <p:nvSpPr>
          <p:cNvPr id="4" name="Rectangle 3"/>
          <p:cNvSpPr/>
          <p:nvPr/>
        </p:nvSpPr>
        <p:spPr>
          <a:xfrm>
            <a:off x="868680" y="1554480"/>
            <a:ext cx="2194560" cy="254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828800"/>
            <a:ext cx="10424160" cy="457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2000" b="0">
                <a:solidFill>
                  <a:srgbClr val="E8DCC0"/>
                </a:solidFill>
                <a:latin typeface="Noto Serif SC"/>
              </a:rPr>
              <a:t>自公元前138年张骞凿空西域，至公元366年莫高窟肇建，再至今日毫米级数字采集——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2000" b="0">
                <a:solidFill>
                  <a:srgbClr val="E8DCC0"/>
                </a:solidFill>
                <a:latin typeface="Noto Serif SC"/>
              </a:rPr>
              <a:t>本课程以八个时空章节，邀你凝望一段延续两千余年的文明对话。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000" b="0">
                <a:solidFill>
                  <a:srgbClr val="E8DCC0"/>
                </a:solidFill>
                <a:latin typeface="Noto Sans SC"/>
              </a:rPr>
              <a:t/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500" b="0">
                <a:solidFill>
                  <a:srgbClr val="B8AD94"/>
                </a:solidFill>
                <a:latin typeface="Noto Sans SC"/>
              </a:rPr>
              <a:t>• 知识讲解 · AI 语音朗读 · 高清壁画细节　|　互动丝路地图 · 三十城　|　数字文物长廊 · 四十件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" y="4937760"/>
            <a:ext cx="3108960" cy="1005840"/>
          </a:xfrm>
          <a:prstGeom prst="round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 b="1">
                <a:solidFill>
                  <a:srgbClr val="14100C"/>
                </a:solidFill>
                <a:latin typeface="Noto Serif SC"/>
              </a:rPr>
              <a:t>暗金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34840" y="4937760"/>
            <a:ext cx="3108960" cy="1005840"/>
          </a:xfrm>
          <a:prstGeom prst="round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 b="1">
                <a:solidFill>
                  <a:srgbClr val="14100C"/>
                </a:solidFill>
                <a:latin typeface="Noto Serif SC"/>
              </a:rPr>
              <a:t>石青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01000" y="4937760"/>
            <a:ext cx="3108960" cy="1005840"/>
          </a:xfrm>
          <a:prstGeom prst="round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 b="1">
                <a:solidFill>
                  <a:srgbClr val="14100C"/>
                </a:solidFill>
                <a:latin typeface="Noto Serif SC"/>
              </a:rPr>
              <a:t>赭石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h1-zhangqi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0"/>
            <a:ext cx="57908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00800" y="0"/>
            <a:ext cx="57908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48640"/>
            <a:ext cx="5486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600" b="1">
                <a:solidFill>
                  <a:srgbClr val="9C5A3C"/>
                </a:solidFill>
                <a:latin typeface="Noto Sans SC"/>
              </a:rPr>
              <a:t>第一章　·　西汉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188720"/>
            <a:ext cx="54864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4000" b="1">
                <a:solidFill>
                  <a:srgbClr val="E8C879"/>
                </a:solidFill>
                <a:latin typeface="Noto Serif SC"/>
              </a:rPr>
              <a:t>张骞出使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468880"/>
            <a:ext cx="2011680" cy="254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651760"/>
            <a:ext cx="5486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800" b="0">
                <a:solidFill>
                  <a:srgbClr val="2C6E8F"/>
                </a:solidFill>
                <a:latin typeface="Noto Serif SC"/>
              </a:rPr>
              <a:t>凿空西域，丝路初开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383280"/>
            <a:ext cx="557784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500" b="0">
                <a:solidFill>
                  <a:srgbClr val="E8DCC0"/>
                </a:solidFill>
                <a:latin typeface="Noto Serif SC"/>
              </a:rPr>
              <a:t>公元前138年，张骞奉汉武帝之命出使西域，欲联络大月氏共击匈奴，历十三年两度被俘，虽未达军事目的，却带回了中原对西方的第一次系统认识，史称「凿空」。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6126480"/>
            <a:ext cx="2743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100" b="0">
                <a:solidFill>
                  <a:srgbClr val="B8AD94"/>
                </a:solidFill>
                <a:latin typeface="Noto Sans SC"/>
              </a:rPr>
              <a:t>01 / 08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h2-weij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0"/>
            <a:ext cx="57908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00800" y="0"/>
            <a:ext cx="57908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48640"/>
            <a:ext cx="5486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600" b="1">
                <a:solidFill>
                  <a:srgbClr val="9C5A3C"/>
                </a:solidFill>
                <a:latin typeface="Noto Sans SC"/>
              </a:rPr>
              <a:t>第二章　·　魏晋十六国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188720"/>
            <a:ext cx="54864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4000" b="1">
                <a:solidFill>
                  <a:srgbClr val="E8C879"/>
                </a:solidFill>
                <a:latin typeface="Noto Serif SC"/>
              </a:rPr>
              <a:t>魏晋石窟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468880"/>
            <a:ext cx="2011680" cy="254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651760"/>
            <a:ext cx="5486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800" b="0">
                <a:solidFill>
                  <a:srgbClr val="2C6E8F"/>
                </a:solidFill>
                <a:latin typeface="Noto Serif SC"/>
              </a:rPr>
              <a:t>佛光初照，莫高肇建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383280"/>
            <a:ext cx="557784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500" b="0">
                <a:solidFill>
                  <a:srgbClr val="E8DCC0"/>
                </a:solidFill>
                <a:latin typeface="Noto Serif SC"/>
              </a:rPr>
              <a:t>公元366年，沙门乐僔于鸣沙山东麓凿下莫高窟第一龛，开启延续千年的造窟运动。早期洞窟多为中心塔柱窟，壁画以本生故事、弥勒信仰为主。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6126480"/>
            <a:ext cx="2743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100" b="0">
                <a:solidFill>
                  <a:srgbClr val="B8AD94"/>
                </a:solidFill>
                <a:latin typeface="Noto Sans SC"/>
              </a:rPr>
              <a:t>02 / 08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h3-shengta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0"/>
            <a:ext cx="57908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00800" y="0"/>
            <a:ext cx="57908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48640"/>
            <a:ext cx="5486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600" b="1">
                <a:solidFill>
                  <a:srgbClr val="9C5A3C"/>
                </a:solidFill>
                <a:latin typeface="Noto Sans SC"/>
              </a:rPr>
              <a:t>第三章　·　盛唐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188720"/>
            <a:ext cx="54864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4000" b="1">
                <a:solidFill>
                  <a:srgbClr val="E8C879"/>
                </a:solidFill>
                <a:latin typeface="Noto Serif SC"/>
              </a:rPr>
              <a:t>盛唐经变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468880"/>
            <a:ext cx="2011680" cy="254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651760"/>
            <a:ext cx="5486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800" b="0">
                <a:solidFill>
                  <a:srgbClr val="2C6E8F"/>
                </a:solidFill>
                <a:latin typeface="Noto Serif SC"/>
              </a:rPr>
              <a:t>华音遍满，净土庄严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383280"/>
            <a:ext cx="557784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500" b="0">
                <a:solidFill>
                  <a:srgbClr val="E8DCC0"/>
                </a:solidFill>
                <a:latin typeface="Noto Serif SC"/>
              </a:rPr>
              <a:t>盛唐国力鼎盛，经变画大规模取代故事画，以恢弘构图描绘佛国净土。飞天无翼无羽、仅凭飘带凌空，成为中国美学的超级符号。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6126480"/>
            <a:ext cx="2743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100" b="0">
                <a:solidFill>
                  <a:srgbClr val="B8AD94"/>
                </a:solidFill>
                <a:latin typeface="Noto Sans SC"/>
              </a:rPr>
              <a:t>03 / 08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h4-wuda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0"/>
            <a:ext cx="57908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00800" y="0"/>
            <a:ext cx="57908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48640"/>
            <a:ext cx="5486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600" b="1">
                <a:solidFill>
                  <a:srgbClr val="9C5A3C"/>
                </a:solidFill>
                <a:latin typeface="Noto Sans SC"/>
              </a:rPr>
              <a:t>第四章　·　五代宋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188720"/>
            <a:ext cx="54864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4000" b="1">
                <a:solidFill>
                  <a:srgbClr val="E8C879"/>
                </a:solidFill>
                <a:latin typeface="Noto Serif SC"/>
              </a:rPr>
              <a:t>五代供养人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468880"/>
            <a:ext cx="2011680" cy="254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651760"/>
            <a:ext cx="5486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800" b="0">
                <a:solidFill>
                  <a:srgbClr val="2C6E8F"/>
                </a:solidFill>
                <a:latin typeface="Noto Serif SC"/>
              </a:rPr>
              <a:t>曹氏画院，供养留影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383280"/>
            <a:ext cx="557784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500" b="0">
                <a:solidFill>
                  <a:srgbClr val="E8DCC0"/>
                </a:solidFill>
                <a:latin typeface="Noto Serif SC"/>
              </a:rPr>
              <a:t>归义军曹氏设画院使壁画程式化；供养人画像大幅增加，是研究中古服饰、社会与丝路家族联姻的珍贵图像档案。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6126480"/>
            <a:ext cx="2743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100" b="0">
                <a:solidFill>
                  <a:srgbClr val="B8AD94"/>
                </a:solidFill>
                <a:latin typeface="Noto Sans SC"/>
              </a:rPr>
              <a:t>04 / 08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h5-xixiayu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0"/>
            <a:ext cx="57908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00800" y="0"/>
            <a:ext cx="57908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48640"/>
            <a:ext cx="5486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600" b="1">
                <a:solidFill>
                  <a:srgbClr val="9C5A3C"/>
                </a:solidFill>
                <a:latin typeface="Noto Sans SC"/>
              </a:rPr>
              <a:t>第五章　·　西夏元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188720"/>
            <a:ext cx="54864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4000" b="1">
                <a:solidFill>
                  <a:srgbClr val="E8C879"/>
                </a:solidFill>
                <a:latin typeface="Noto Serif SC"/>
              </a:rPr>
              <a:t>西夏元蒙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468880"/>
            <a:ext cx="2011680" cy="254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651760"/>
            <a:ext cx="5486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800" b="0">
                <a:solidFill>
                  <a:srgbClr val="2C6E8F"/>
                </a:solidFill>
                <a:latin typeface="Noto Serif SC"/>
              </a:rPr>
              <a:t>密教东渐，曼荼罗兴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383280"/>
            <a:ext cx="557784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500" b="0">
                <a:solidFill>
                  <a:srgbClr val="E8DCC0"/>
                </a:solidFill>
                <a:latin typeface="Noto Serif SC"/>
              </a:rPr>
              <a:t>藏传密教沿河西东渐，元代尊萨迦派。榆林窟曼荼罗以严整几何容纳法界，深蓝朱红金线交辉，汉藏西夏蒙古画工技法并用。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6126480"/>
            <a:ext cx="2743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100" b="0">
                <a:solidFill>
                  <a:srgbClr val="B8AD94"/>
                </a:solidFill>
                <a:latin typeface="Noto Sans SC"/>
              </a:rPr>
              <a:t>05 / 08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h6-cave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0"/>
            <a:ext cx="57908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00800" y="0"/>
            <a:ext cx="57908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48640"/>
            <a:ext cx="5486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600" b="1">
                <a:solidFill>
                  <a:srgbClr val="9C5A3C"/>
                </a:solidFill>
                <a:latin typeface="Noto Sans SC"/>
              </a:rPr>
              <a:t>第六章　·　北宋初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188720"/>
            <a:ext cx="54864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4000" b="1">
                <a:solidFill>
                  <a:srgbClr val="E8C879"/>
                </a:solidFill>
                <a:latin typeface="Noto Serif SC"/>
              </a:rPr>
              <a:t>藏经洞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468880"/>
            <a:ext cx="2011680" cy="254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651760"/>
            <a:ext cx="5486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800" b="0">
                <a:solidFill>
                  <a:srgbClr val="2C6E8F"/>
                </a:solidFill>
                <a:latin typeface="Noto Serif SC"/>
              </a:rPr>
              <a:t>封存千年，重见天日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383280"/>
            <a:ext cx="557784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500" b="0">
                <a:solidFill>
                  <a:srgbClr val="E8DCC0"/>
                </a:solidFill>
                <a:latin typeface="Noto Serif SC"/>
              </a:rPr>
              <a:t>公元1900年，王圆箓道士偶然发现第17窟密室，内藏4至11世纪写经绢画逾五万件，被誉为「中世纪的东方图书馆」，敦煌学由此诞生。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6126480"/>
            <a:ext cx="2743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100" b="0">
                <a:solidFill>
                  <a:srgbClr val="B8AD94"/>
                </a:solidFill>
                <a:latin typeface="Noto Sans SC"/>
              </a:rPr>
              <a:t>06 / 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h7-lius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0"/>
            <a:ext cx="57908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00800" y="0"/>
            <a:ext cx="5790895" cy="68580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48640"/>
            <a:ext cx="5486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600" b="1">
                <a:solidFill>
                  <a:srgbClr val="9C5A3C"/>
                </a:solidFill>
                <a:latin typeface="Noto Sans SC"/>
              </a:rPr>
              <a:t>第七章　·　近代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188720"/>
            <a:ext cx="54864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4000" b="1">
                <a:solidFill>
                  <a:srgbClr val="E8C879"/>
                </a:solidFill>
                <a:latin typeface="Noto Serif SC"/>
              </a:rPr>
              <a:t>近代流散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468880"/>
            <a:ext cx="2011680" cy="25400"/>
          </a:xfrm>
          <a:prstGeom prst="rect">
            <a:avLst/>
          </a:prstGeom>
          <a:solid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651760"/>
            <a:ext cx="5486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800" b="0">
                <a:solidFill>
                  <a:srgbClr val="2C6E8F"/>
                </a:solidFill>
                <a:latin typeface="Noto Serif SC"/>
              </a:rPr>
              <a:t>国宝蒙尘，痛史留痕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383280"/>
            <a:ext cx="557784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500" b="0">
                <a:solidFill>
                  <a:srgbClr val="E8DCC0"/>
                </a:solidFill>
                <a:latin typeface="Noto Serif SC"/>
              </a:rPr>
              <a:t>斯坦因、伯希和等运走大批敦煌文物分藏欧美，构成中国近代文物史最沉痛的一章。1944年国立敦煌艺术研究所成立，始有专门保护机构。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6126480"/>
            <a:ext cx="2743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100" b="0">
                <a:solidFill>
                  <a:srgbClr val="B8AD94"/>
                </a:solidFill>
                <a:latin typeface="Noto Sans SC"/>
              </a:rPr>
              <a:t>07 / 08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