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hero-cover.jpg"/>
          <p:cNvPicPr>
            <a:picLocks noChangeAspect="1"/>
          </p:cNvPicPr>
          <p:nvPr/>
        </p:nvPicPr>
        <p:blipFill>
          <a:blip r:embed="rId2"/>
          <a:stretch>
            <a:fillRect/>
          </a:stretch>
        </p:blipFill>
        <p:spPr>
          <a:xfrm>
            <a:off x="0" y="0"/>
            <a:ext cx="12191695" cy="6858000"/>
          </a:xfrm>
          <a:prstGeom prst="rect">
            <a:avLst/>
          </a:prstGeom>
        </p:spPr>
      </p:pic>
      <p:sp>
        <p:nvSpPr>
          <p:cNvPr id="4" name="Rectangle 3"/>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828800"/>
            <a:ext cx="10058400" cy="1828800"/>
          </a:xfrm>
          <a:prstGeom prst="rect">
            <a:avLst/>
          </a:prstGeom>
          <a:noFill/>
        </p:spPr>
        <p:txBody>
          <a:bodyPr wrap="square" anchor="t">
            <a:spAutoFit/>
          </a:bodyPr>
          <a:lstStyle/>
          <a:p>
            <a:pPr algn="l">
              <a:spcBef>
                <a:spcPts val="0"/>
              </a:spcBef>
              <a:spcAft>
                <a:spcPts val="800"/>
              </a:spcAft>
            </a:pPr>
            <a:r>
              <a:rPr sz="4400" b="1">
                <a:solidFill>
                  <a:srgbClr val="E8C879"/>
                </a:solidFill>
                <a:latin typeface="Noto Serif SC"/>
              </a:rPr>
              <a:t>Dunhuang Art &amp; the Silk Road</a:t>
            </a:r>
          </a:p>
        </p:txBody>
      </p:sp>
      <p:sp>
        <p:nvSpPr>
          <p:cNvPr id="6" name="Rectangle 5"/>
          <p:cNvSpPr/>
          <p:nvPr/>
        </p:nvSpPr>
        <p:spPr>
          <a:xfrm>
            <a:off x="868680" y="2834640"/>
            <a:ext cx="29260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3017520"/>
            <a:ext cx="10058400" cy="1371600"/>
          </a:xfrm>
          <a:prstGeom prst="rect">
            <a:avLst/>
          </a:prstGeom>
          <a:noFill/>
        </p:spPr>
        <p:txBody>
          <a:bodyPr wrap="square" anchor="t">
            <a:spAutoFit/>
          </a:bodyPr>
          <a:lstStyle/>
          <a:p>
            <a:pPr algn="l">
              <a:spcBef>
                <a:spcPts val="0"/>
              </a:spcBef>
              <a:spcAft>
                <a:spcPts val="1000"/>
              </a:spcAft>
            </a:pPr>
            <a:r>
              <a:rPr sz="1600" b="1">
                <a:solidFill>
                  <a:srgbClr val="9C5A3C"/>
                </a:solidFill>
                <a:latin typeface="Noto Sans SC"/>
              </a:rPr>
              <a:t>DUNHUANG · SILK ROAD CIVILIZATION</a:t>
            </a:r>
          </a:p>
          <a:p>
            <a:pPr algn="l">
              <a:spcBef>
                <a:spcPts val="0"/>
              </a:spcBef>
              <a:spcAft>
                <a:spcPts val="1000"/>
              </a:spcAft>
            </a:pPr>
            <a:r>
              <a:rPr sz="1400" b="0">
                <a:solidFill>
                  <a:srgbClr val="B8AD94"/>
                </a:solidFill>
                <a:latin typeface="Noto Sans SC"/>
              </a:rPr>
              <a:t>Teaching Slides · General Education   |   Dark Gold · Azurite · Ochre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640080"/>
            <a:ext cx="10058400" cy="914400"/>
          </a:xfrm>
          <a:prstGeom prst="rect">
            <a:avLst/>
          </a:prstGeom>
          <a:noFill/>
        </p:spPr>
        <p:txBody>
          <a:bodyPr wrap="square" anchor="t">
            <a:spAutoFit/>
          </a:bodyPr>
          <a:lstStyle/>
          <a:p>
            <a:pPr algn="l">
              <a:spcBef>
                <a:spcPts val="0"/>
              </a:spcBef>
              <a:spcAft>
                <a:spcPts val="800"/>
              </a:spcAft>
            </a:pPr>
            <a:r>
              <a:rPr sz="3000" b="1">
                <a:solidFill>
                  <a:srgbClr val="E8C879"/>
                </a:solidFill>
                <a:latin typeface="Noto Serif SC"/>
              </a:rPr>
              <a:t>Course Introduction</a:t>
            </a:r>
          </a:p>
        </p:txBody>
      </p:sp>
      <p:sp>
        <p:nvSpPr>
          <p:cNvPr id="4" name="Rectangle 3"/>
          <p:cNvSpPr/>
          <p:nvPr/>
        </p:nvSpPr>
        <p:spPr>
          <a:xfrm>
            <a:off x="868680" y="1554480"/>
            <a:ext cx="219456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1828800"/>
            <a:ext cx="10424160" cy="4572000"/>
          </a:xfrm>
          <a:prstGeom prst="rect">
            <a:avLst/>
          </a:prstGeom>
          <a:noFill/>
        </p:spPr>
        <p:txBody>
          <a:bodyPr wrap="square" anchor="t">
            <a:spAutoFit/>
          </a:bodyPr>
          <a:lstStyle/>
          <a:p>
            <a:pPr algn="l">
              <a:spcBef>
                <a:spcPts val="0"/>
              </a:spcBef>
              <a:spcAft>
                <a:spcPts val="1200"/>
              </a:spcAft>
            </a:pPr>
            <a:r>
              <a:rPr sz="2000" b="0">
                <a:solidFill>
                  <a:srgbClr val="E8DCC0"/>
                </a:solidFill>
                <a:latin typeface="Noto Serif SC"/>
              </a:rPr>
              <a:t>From 138 BCE, when Zhang Qian pierced the West, to 366 CE, when the Mogao Grottoes began, to today's millimeter-level digital capture —</a:t>
            </a:r>
          </a:p>
          <a:p>
            <a:pPr algn="l">
              <a:spcBef>
                <a:spcPts val="0"/>
              </a:spcBef>
              <a:spcAft>
                <a:spcPts val="1200"/>
              </a:spcAft>
            </a:pPr>
            <a:r>
              <a:rPr sz="2000" b="0">
                <a:solidFill>
                  <a:srgbClr val="E8DCC0"/>
                </a:solidFill>
                <a:latin typeface="Noto Serif SC"/>
              </a:rPr>
              <a:t>this course spans eight eras, inviting you to gaze upon a civilizational dialogue lasting over two thousand years.</a:t>
            </a:r>
          </a:p>
          <a:p>
            <a:pPr algn="l">
              <a:spcBef>
                <a:spcPts val="0"/>
              </a:spcBef>
              <a:spcAft>
                <a:spcPts val="1200"/>
              </a:spcAft>
            </a:pPr>
            <a:r>
              <a:rPr sz="1000" b="0">
                <a:solidFill>
                  <a:srgbClr val="E8DCC0"/>
                </a:solidFill>
                <a:latin typeface="Noto Sans SC"/>
              </a:rPr>
              <a:t/>
            </a:r>
          </a:p>
          <a:p>
            <a:pPr algn="l">
              <a:spcBef>
                <a:spcPts val="0"/>
              </a:spcBef>
              <a:spcAft>
                <a:spcPts val="1200"/>
              </a:spcAft>
            </a:pPr>
            <a:r>
              <a:rPr sz="1500" b="0">
                <a:solidFill>
                  <a:srgbClr val="B8AD94"/>
                </a:solidFill>
                <a:latin typeface="Noto Sans SC"/>
              </a:rPr>
              <a:t>• Exposition · AI voice narration · HD mural details   |   Interactive Silk Road map · 30 cities   |   Digital relic gallery · 40 items</a:t>
            </a:r>
          </a:p>
        </p:txBody>
      </p:sp>
      <p:sp>
        <p:nvSpPr>
          <p:cNvPr id="6" name="Rounded Rectangle 5"/>
          <p:cNvSpPr/>
          <p:nvPr/>
        </p:nvSpPr>
        <p:spPr>
          <a:xfrm>
            <a:off x="868680" y="4937760"/>
            <a:ext cx="3108960" cy="1005840"/>
          </a:xfrm>
          <a:prstGeom prst="round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200" b="1">
                <a:solidFill>
                  <a:srgbClr val="14100C"/>
                </a:solidFill>
                <a:latin typeface="Noto Serif SC"/>
              </a:rPr>
              <a:t>Dark Gold</a:t>
            </a:r>
          </a:p>
        </p:txBody>
      </p:sp>
      <p:sp>
        <p:nvSpPr>
          <p:cNvPr id="7" name="Rounded Rectangle 6"/>
          <p:cNvSpPr/>
          <p:nvPr/>
        </p:nvSpPr>
        <p:spPr>
          <a:xfrm>
            <a:off x="4434840" y="4937760"/>
            <a:ext cx="3108960" cy="1005840"/>
          </a:xfrm>
          <a:prstGeom prst="round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200" b="1">
                <a:solidFill>
                  <a:srgbClr val="14100C"/>
                </a:solidFill>
                <a:latin typeface="Noto Serif SC"/>
              </a:rPr>
              <a:t>Azurite</a:t>
            </a:r>
          </a:p>
        </p:txBody>
      </p:sp>
      <p:sp>
        <p:nvSpPr>
          <p:cNvPr id="8" name="Rounded Rectangle 7"/>
          <p:cNvSpPr/>
          <p:nvPr/>
        </p:nvSpPr>
        <p:spPr>
          <a:xfrm>
            <a:off x="8001000" y="4937760"/>
            <a:ext cx="3108960" cy="1005840"/>
          </a:xfrm>
          <a:prstGeom prst="round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200" b="1">
                <a:solidFill>
                  <a:srgbClr val="14100C"/>
                </a:solidFill>
                <a:latin typeface="Noto Serif SC"/>
              </a:rPr>
              <a:t>Ochre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1-zhangqian.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I   ·   Western Han</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Zhang Qian's Mission</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Bridging the West, Opening the Silk Road</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In 138 BCE, Emperor Wu sent Zhang Qian west to ally with the Great Yuezhi against the Xiongnu. Twice detained over thirteen years, he failed the military aim but brought back the Central Plains' first systematic knowledge of the West — history calls it the Piercing.</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01 / 08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2-weijin.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II   ·   Wei-Jin</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Wei-Jin Grottoes</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First Light of the Dharma, Mogao Begins</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In 366 CE, the monk Le Zun carved the first cave at Mogao, launching a thousand-year cave-making movement. The early caves are mostly central-pillar caves; murals center on jataka and Maitreya.</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02 / 08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3-shengtang.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III   ·   High Tang</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High Tang Sutra-Tableaux</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Sounds of Splendor Fill the Pure Land</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At the height of Tang power, sutra-tableaux replace story paintings at scale, depicting Pure Lands in sweeping compositions. The apsaras, wingless, soar on scarves — a super-symbol of Eastern aesthetics.</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03 / 08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4-wudai.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IV   ·   Five Dynasties</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Five Dynasties Donors</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The Cao Painting Academy, Patrons Preserved</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The Guiyijun Cao clan set up a painting academy; donor portraits multiply, becoming a precious archive for the study of dress, society, and Silk Road marriage alliances.</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04 / 08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5-xixiayuan.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V   ·   Western Xia–Yuan</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Western Xia &amp; Yuan-Mongol</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Esoteric Buddhism East, Mandalas Rise</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Tibetan esoteric Buddhism spread east along the Hexi; the Yuan honored the Sakya school. Yulin mandalas hold the dharma-realm in rigorous geometry, with Han-Tibetan mixed brushwork.</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05 / 08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6-cave17.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VI   ·   Early Northern Song</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The Library Cave</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Sealed a Millennium, Revealed Anew</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In 1900, the priest Wang Yuanlu chanced upon Cave 17, holding over 50,000 manuscripts and silk paintings from the 4th–11th centuries — the medieval Eastern library — and Dunhuang Studies was born.</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06 / 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7-liusan.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VII   ·   Modern</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Modern Dispersal</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Treasures Dimmed, a Painful Chronicle</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Stein, Pelliot, and others carried off masses of Dunhuang treasures to Western collections — the most painful chapter in China's modern cultural-property history. In 1944 the National Dunhuang Art Institute was founded.</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07 / 08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h8-digital.jpg"/>
          <p:cNvPicPr>
            <a:picLocks noChangeAspect="1"/>
          </p:cNvPicPr>
          <p:nvPr/>
        </p:nvPicPr>
        <p:blipFill>
          <a:blip r:embed="rId2"/>
          <a:stretch>
            <a:fillRect/>
          </a:stretch>
        </p:blipFill>
        <p:spPr>
          <a:xfrm>
            <a:off x="6400800" y="0"/>
            <a:ext cx="5790895" cy="6858000"/>
          </a:xfrm>
          <a:prstGeom prst="rect">
            <a:avLst/>
          </a:prstGeom>
        </p:spPr>
      </p:pic>
      <p:sp>
        <p:nvSpPr>
          <p:cNvPr id="4" name="Rectangle 3"/>
          <p:cNvSpPr/>
          <p:nvPr/>
        </p:nvSpPr>
        <p:spPr>
          <a:xfrm>
            <a:off x="6400800" y="0"/>
            <a:ext cx="57908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548640"/>
            <a:ext cx="5486400" cy="731520"/>
          </a:xfrm>
          <a:prstGeom prst="rect">
            <a:avLst/>
          </a:prstGeom>
          <a:noFill/>
        </p:spPr>
        <p:txBody>
          <a:bodyPr wrap="square" anchor="t">
            <a:spAutoFit/>
          </a:bodyPr>
          <a:lstStyle/>
          <a:p>
            <a:pPr algn="l">
              <a:spcBef>
                <a:spcPts val="0"/>
              </a:spcBef>
              <a:spcAft>
                <a:spcPts val="800"/>
              </a:spcAft>
            </a:pPr>
            <a:r>
              <a:rPr sz="1600" b="1">
                <a:solidFill>
                  <a:srgbClr val="9C5A3C"/>
                </a:solidFill>
                <a:latin typeface="Noto Sans SC"/>
              </a:rPr>
              <a:t>Chapter VIII   ·   Contemporary</a:t>
            </a:r>
          </a:p>
        </p:txBody>
      </p:sp>
      <p:sp>
        <p:nvSpPr>
          <p:cNvPr id="6" name="TextBox 5"/>
          <p:cNvSpPr txBox="1"/>
          <p:nvPr/>
        </p:nvSpPr>
        <p:spPr>
          <a:xfrm>
            <a:off x="640080" y="1188720"/>
            <a:ext cx="5486400" cy="1280160"/>
          </a:xfrm>
          <a:prstGeom prst="rect">
            <a:avLst/>
          </a:prstGeom>
          <a:noFill/>
        </p:spPr>
        <p:txBody>
          <a:bodyPr wrap="square" anchor="t">
            <a:spAutoFit/>
          </a:bodyPr>
          <a:lstStyle/>
          <a:p>
            <a:pPr algn="l">
              <a:spcBef>
                <a:spcPts val="0"/>
              </a:spcBef>
              <a:spcAft>
                <a:spcPts val="800"/>
              </a:spcAft>
            </a:pPr>
            <a:r>
              <a:rPr sz="3800" b="1">
                <a:solidFill>
                  <a:srgbClr val="E8C879"/>
                </a:solidFill>
                <a:latin typeface="Noto Serif SC"/>
              </a:rPr>
              <a:t>Contemporary Digitization</a:t>
            </a:r>
          </a:p>
        </p:txBody>
      </p:sp>
      <p:sp>
        <p:nvSpPr>
          <p:cNvPr id="7" name="Rectangle 6"/>
          <p:cNvSpPr/>
          <p:nvPr/>
        </p:nvSpPr>
        <p:spPr>
          <a:xfrm>
            <a:off x="685800" y="2468880"/>
            <a:ext cx="201168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2651760"/>
            <a:ext cx="5486400" cy="731520"/>
          </a:xfrm>
          <a:prstGeom prst="rect">
            <a:avLst/>
          </a:prstGeom>
          <a:noFill/>
        </p:spPr>
        <p:txBody>
          <a:bodyPr wrap="square" anchor="t">
            <a:spAutoFit/>
          </a:bodyPr>
          <a:lstStyle/>
          <a:p>
            <a:pPr algn="l">
              <a:spcBef>
                <a:spcPts val="0"/>
              </a:spcBef>
              <a:spcAft>
                <a:spcPts val="800"/>
              </a:spcAft>
            </a:pPr>
            <a:r>
              <a:rPr sz="1800" b="0">
                <a:solidFill>
                  <a:srgbClr val="2C6E8F"/>
                </a:solidFill>
                <a:latin typeface="Noto Serif SC"/>
              </a:rPr>
              <a:t>Digital Immortality, Dunhuang in the Cloud</a:t>
            </a:r>
          </a:p>
        </p:txBody>
      </p:sp>
      <p:sp>
        <p:nvSpPr>
          <p:cNvPr id="9" name="TextBox 8"/>
          <p:cNvSpPr txBox="1"/>
          <p:nvPr/>
        </p:nvSpPr>
        <p:spPr>
          <a:xfrm>
            <a:off x="685800" y="3383280"/>
            <a:ext cx="5577840" cy="3200400"/>
          </a:xfrm>
          <a:prstGeom prst="rect">
            <a:avLst/>
          </a:prstGeom>
          <a:noFill/>
        </p:spPr>
        <p:txBody>
          <a:bodyPr wrap="square" anchor="t">
            <a:spAutoFit/>
          </a:bodyPr>
          <a:lstStyle/>
          <a:p>
            <a:pPr algn="l">
              <a:spcBef>
                <a:spcPts val="0"/>
              </a:spcBef>
              <a:spcAft>
                <a:spcPts val="1000"/>
              </a:spcAft>
            </a:pPr>
            <a:r>
              <a:rPr sz="1500" b="0">
                <a:solidFill>
                  <a:srgbClr val="E8DCC0"/>
                </a:solidFill>
                <a:latin typeface="Noto Serif SC"/>
              </a:rPr>
              <a:t>The Digital Dunhuang project captures all caves at millimeter-level high resolution, building the world's largest digital repository of grotto art — granting the murals immortality in the cloud and sharing them globally.</a:t>
            </a:r>
          </a:p>
        </p:txBody>
      </p:sp>
      <p:sp>
        <p:nvSpPr>
          <p:cNvPr id="10" name="TextBox 9"/>
          <p:cNvSpPr txBox="1"/>
          <p:nvPr/>
        </p:nvSpPr>
        <p:spPr>
          <a:xfrm>
            <a:off x="640080" y="6126480"/>
            <a:ext cx="2743200" cy="457200"/>
          </a:xfrm>
          <a:prstGeom prst="rect">
            <a:avLst/>
          </a:prstGeom>
          <a:noFill/>
        </p:spPr>
        <p:txBody>
          <a:bodyPr wrap="square" anchor="t">
            <a:spAutoFit/>
          </a:bodyPr>
          <a:lstStyle/>
          <a:p>
            <a:pPr algn="l">
              <a:spcBef>
                <a:spcPts val="0"/>
              </a:spcBef>
              <a:spcAft>
                <a:spcPts val="800"/>
              </a:spcAft>
            </a:pPr>
            <a:r>
              <a:rPr sz="1100" b="0">
                <a:solidFill>
                  <a:srgbClr val="B8AD94"/>
                </a:solidFill>
                <a:latin typeface="Noto Sans SC"/>
              </a:rPr>
              <a:t>08 / 08</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640080"/>
            <a:ext cx="10058400" cy="914400"/>
          </a:xfrm>
          <a:prstGeom prst="rect">
            <a:avLst/>
          </a:prstGeom>
          <a:noFill/>
        </p:spPr>
        <p:txBody>
          <a:bodyPr wrap="square" anchor="t">
            <a:spAutoFit/>
          </a:bodyPr>
          <a:lstStyle/>
          <a:p>
            <a:pPr algn="l">
              <a:spcBef>
                <a:spcPts val="0"/>
              </a:spcBef>
              <a:spcAft>
                <a:spcPts val="800"/>
              </a:spcAft>
            </a:pPr>
            <a:r>
              <a:rPr sz="3000" b="1">
                <a:solidFill>
                  <a:srgbClr val="E8C879"/>
                </a:solidFill>
                <a:latin typeface="Noto Serif SC"/>
              </a:rPr>
              <a:t>The Scale of Dunhuang</a:t>
            </a:r>
          </a:p>
        </p:txBody>
      </p:sp>
      <p:sp>
        <p:nvSpPr>
          <p:cNvPr id="4" name="Rectangle 3"/>
          <p:cNvSpPr/>
          <p:nvPr/>
        </p:nvSpPr>
        <p:spPr>
          <a:xfrm>
            <a:off x="868680" y="1554480"/>
            <a:ext cx="219456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68680" y="2103120"/>
            <a:ext cx="2103120" cy="1097280"/>
          </a:xfrm>
          <a:prstGeom prst="rect">
            <a:avLst/>
          </a:prstGeom>
          <a:noFill/>
        </p:spPr>
        <p:txBody>
          <a:bodyPr wrap="square" anchor="t">
            <a:spAutoFit/>
          </a:bodyPr>
          <a:lstStyle/>
          <a:p>
            <a:pPr algn="ctr">
              <a:spcBef>
                <a:spcPts val="0"/>
              </a:spcBef>
              <a:spcAft>
                <a:spcPts val="800"/>
              </a:spcAft>
            </a:pPr>
            <a:r>
              <a:rPr sz="3000" b="1">
                <a:solidFill>
                  <a:srgbClr val="C9A44C"/>
                </a:solidFill>
                <a:latin typeface="Noto Serif SC"/>
              </a:rPr>
              <a:t>735</a:t>
            </a:r>
          </a:p>
        </p:txBody>
      </p:sp>
      <p:sp>
        <p:nvSpPr>
          <p:cNvPr id="6" name="TextBox 5"/>
          <p:cNvSpPr txBox="1"/>
          <p:nvPr/>
        </p:nvSpPr>
        <p:spPr>
          <a:xfrm>
            <a:off x="868680" y="3108960"/>
            <a:ext cx="2103120" cy="731520"/>
          </a:xfrm>
          <a:prstGeom prst="rect">
            <a:avLst/>
          </a:prstGeom>
          <a:noFill/>
        </p:spPr>
        <p:txBody>
          <a:bodyPr wrap="square" anchor="t">
            <a:spAutoFit/>
          </a:bodyPr>
          <a:lstStyle/>
          <a:p>
            <a:pPr algn="ctr">
              <a:spcBef>
                <a:spcPts val="0"/>
              </a:spcBef>
              <a:spcAft>
                <a:spcPts val="800"/>
              </a:spcAft>
            </a:pPr>
            <a:r>
              <a:rPr sz="1300" b="0">
                <a:solidFill>
                  <a:srgbClr val="B8AD94"/>
                </a:solidFill>
                <a:latin typeface="Noto Sans SC"/>
              </a:rPr>
              <a:t>Caves</a:t>
            </a:r>
          </a:p>
        </p:txBody>
      </p:sp>
      <p:sp>
        <p:nvSpPr>
          <p:cNvPr id="7" name="TextBox 6"/>
          <p:cNvSpPr txBox="1"/>
          <p:nvPr/>
        </p:nvSpPr>
        <p:spPr>
          <a:xfrm>
            <a:off x="3108960" y="2103120"/>
            <a:ext cx="2103120" cy="1097280"/>
          </a:xfrm>
          <a:prstGeom prst="rect">
            <a:avLst/>
          </a:prstGeom>
          <a:noFill/>
        </p:spPr>
        <p:txBody>
          <a:bodyPr wrap="square" anchor="t">
            <a:spAutoFit/>
          </a:bodyPr>
          <a:lstStyle/>
          <a:p>
            <a:pPr algn="ctr">
              <a:spcBef>
                <a:spcPts val="0"/>
              </a:spcBef>
              <a:spcAft>
                <a:spcPts val="800"/>
              </a:spcAft>
            </a:pPr>
            <a:r>
              <a:rPr sz="3000" b="1">
                <a:solidFill>
                  <a:srgbClr val="C9A44C"/>
                </a:solidFill>
                <a:latin typeface="Noto Serif SC"/>
              </a:rPr>
              <a:t>45,000㎡</a:t>
            </a:r>
          </a:p>
        </p:txBody>
      </p:sp>
      <p:sp>
        <p:nvSpPr>
          <p:cNvPr id="8" name="TextBox 7"/>
          <p:cNvSpPr txBox="1"/>
          <p:nvPr/>
        </p:nvSpPr>
        <p:spPr>
          <a:xfrm>
            <a:off x="3108960" y="3108960"/>
            <a:ext cx="2103120" cy="731520"/>
          </a:xfrm>
          <a:prstGeom prst="rect">
            <a:avLst/>
          </a:prstGeom>
          <a:noFill/>
        </p:spPr>
        <p:txBody>
          <a:bodyPr wrap="square" anchor="t">
            <a:spAutoFit/>
          </a:bodyPr>
          <a:lstStyle/>
          <a:p>
            <a:pPr algn="ctr">
              <a:spcBef>
                <a:spcPts val="0"/>
              </a:spcBef>
              <a:spcAft>
                <a:spcPts val="800"/>
              </a:spcAft>
            </a:pPr>
            <a:r>
              <a:rPr sz="1300" b="0">
                <a:solidFill>
                  <a:srgbClr val="B8AD94"/>
                </a:solidFill>
                <a:latin typeface="Noto Sans SC"/>
              </a:rPr>
              <a:t>Murals</a:t>
            </a:r>
          </a:p>
        </p:txBody>
      </p:sp>
      <p:sp>
        <p:nvSpPr>
          <p:cNvPr id="9" name="TextBox 8"/>
          <p:cNvSpPr txBox="1"/>
          <p:nvPr/>
        </p:nvSpPr>
        <p:spPr>
          <a:xfrm>
            <a:off x="5349240" y="2103120"/>
            <a:ext cx="2103120" cy="1097280"/>
          </a:xfrm>
          <a:prstGeom prst="rect">
            <a:avLst/>
          </a:prstGeom>
          <a:noFill/>
        </p:spPr>
        <p:txBody>
          <a:bodyPr wrap="square" anchor="t">
            <a:spAutoFit/>
          </a:bodyPr>
          <a:lstStyle/>
          <a:p>
            <a:pPr algn="ctr">
              <a:spcBef>
                <a:spcPts val="0"/>
              </a:spcBef>
              <a:spcAft>
                <a:spcPts val="800"/>
              </a:spcAft>
            </a:pPr>
            <a:r>
              <a:rPr sz="3000" b="1">
                <a:solidFill>
                  <a:srgbClr val="C9A44C"/>
                </a:solidFill>
                <a:latin typeface="Noto Serif SC"/>
              </a:rPr>
              <a:t>2,415</a:t>
            </a:r>
          </a:p>
        </p:txBody>
      </p:sp>
      <p:sp>
        <p:nvSpPr>
          <p:cNvPr id="10" name="TextBox 9"/>
          <p:cNvSpPr txBox="1"/>
          <p:nvPr/>
        </p:nvSpPr>
        <p:spPr>
          <a:xfrm>
            <a:off x="5349240" y="3108960"/>
            <a:ext cx="2103120" cy="731520"/>
          </a:xfrm>
          <a:prstGeom prst="rect">
            <a:avLst/>
          </a:prstGeom>
          <a:noFill/>
        </p:spPr>
        <p:txBody>
          <a:bodyPr wrap="square" anchor="t">
            <a:spAutoFit/>
          </a:bodyPr>
          <a:lstStyle/>
          <a:p>
            <a:pPr algn="ctr">
              <a:spcBef>
                <a:spcPts val="0"/>
              </a:spcBef>
              <a:spcAft>
                <a:spcPts val="800"/>
              </a:spcAft>
            </a:pPr>
            <a:r>
              <a:rPr sz="1300" b="0">
                <a:solidFill>
                  <a:srgbClr val="B8AD94"/>
                </a:solidFill>
                <a:latin typeface="Noto Sans SC"/>
              </a:rPr>
              <a:t>Statues</a:t>
            </a:r>
          </a:p>
        </p:txBody>
      </p:sp>
      <p:sp>
        <p:nvSpPr>
          <p:cNvPr id="11" name="TextBox 10"/>
          <p:cNvSpPr txBox="1"/>
          <p:nvPr/>
        </p:nvSpPr>
        <p:spPr>
          <a:xfrm>
            <a:off x="7589520" y="2103120"/>
            <a:ext cx="2103120" cy="1097280"/>
          </a:xfrm>
          <a:prstGeom prst="rect">
            <a:avLst/>
          </a:prstGeom>
          <a:noFill/>
        </p:spPr>
        <p:txBody>
          <a:bodyPr wrap="square" anchor="t">
            <a:spAutoFit/>
          </a:bodyPr>
          <a:lstStyle/>
          <a:p>
            <a:pPr algn="ctr">
              <a:spcBef>
                <a:spcPts val="0"/>
              </a:spcBef>
              <a:spcAft>
                <a:spcPts val="800"/>
              </a:spcAft>
            </a:pPr>
            <a:r>
              <a:rPr sz="3000" b="1">
                <a:solidFill>
                  <a:srgbClr val="C9A44C"/>
                </a:solidFill>
                <a:latin typeface="Noto Serif SC"/>
              </a:rPr>
              <a:t>50,000+</a:t>
            </a:r>
          </a:p>
        </p:txBody>
      </p:sp>
      <p:sp>
        <p:nvSpPr>
          <p:cNvPr id="12" name="TextBox 11"/>
          <p:cNvSpPr txBox="1"/>
          <p:nvPr/>
        </p:nvSpPr>
        <p:spPr>
          <a:xfrm>
            <a:off x="7589520" y="3108960"/>
            <a:ext cx="2103120" cy="731520"/>
          </a:xfrm>
          <a:prstGeom prst="rect">
            <a:avLst/>
          </a:prstGeom>
          <a:noFill/>
        </p:spPr>
        <p:txBody>
          <a:bodyPr wrap="square" anchor="t">
            <a:spAutoFit/>
          </a:bodyPr>
          <a:lstStyle/>
          <a:p>
            <a:pPr algn="ctr">
              <a:spcBef>
                <a:spcPts val="0"/>
              </a:spcBef>
              <a:spcAft>
                <a:spcPts val="800"/>
              </a:spcAft>
            </a:pPr>
            <a:r>
              <a:rPr sz="1300" b="0">
                <a:solidFill>
                  <a:srgbClr val="B8AD94"/>
                </a:solidFill>
                <a:latin typeface="Noto Sans SC"/>
              </a:rPr>
              <a:t>Library Cave docs</a:t>
            </a:r>
          </a:p>
        </p:txBody>
      </p:sp>
      <p:sp>
        <p:nvSpPr>
          <p:cNvPr id="13" name="TextBox 12"/>
          <p:cNvSpPr txBox="1"/>
          <p:nvPr/>
        </p:nvSpPr>
        <p:spPr>
          <a:xfrm>
            <a:off x="9829800" y="2103120"/>
            <a:ext cx="2103120" cy="1097280"/>
          </a:xfrm>
          <a:prstGeom prst="rect">
            <a:avLst/>
          </a:prstGeom>
          <a:noFill/>
        </p:spPr>
        <p:txBody>
          <a:bodyPr wrap="square" anchor="t">
            <a:spAutoFit/>
          </a:bodyPr>
          <a:lstStyle/>
          <a:p>
            <a:pPr algn="ctr">
              <a:spcBef>
                <a:spcPts val="0"/>
              </a:spcBef>
              <a:spcAft>
                <a:spcPts val="800"/>
              </a:spcAft>
            </a:pPr>
            <a:r>
              <a:rPr sz="3000" b="1">
                <a:solidFill>
                  <a:srgbClr val="C9A44C"/>
                </a:solidFill>
                <a:latin typeface="Noto Serif SC"/>
              </a:rPr>
              <a:t>1987</a:t>
            </a:r>
          </a:p>
        </p:txBody>
      </p:sp>
      <p:sp>
        <p:nvSpPr>
          <p:cNvPr id="14" name="TextBox 13"/>
          <p:cNvSpPr txBox="1"/>
          <p:nvPr/>
        </p:nvSpPr>
        <p:spPr>
          <a:xfrm>
            <a:off x="9829800" y="3108960"/>
            <a:ext cx="2103120" cy="731520"/>
          </a:xfrm>
          <a:prstGeom prst="rect">
            <a:avLst/>
          </a:prstGeom>
          <a:noFill/>
        </p:spPr>
        <p:txBody>
          <a:bodyPr wrap="square" anchor="t">
            <a:spAutoFit/>
          </a:bodyPr>
          <a:lstStyle/>
          <a:p>
            <a:pPr algn="ctr">
              <a:spcBef>
                <a:spcPts val="0"/>
              </a:spcBef>
              <a:spcAft>
                <a:spcPts val="800"/>
              </a:spcAft>
            </a:pPr>
            <a:r>
              <a:rPr sz="1300" b="0">
                <a:solidFill>
                  <a:srgbClr val="B8AD94"/>
                </a:solidFill>
                <a:latin typeface="Noto Sans SC"/>
              </a:rPr>
              <a:t>World Heritage</a:t>
            </a:r>
          </a:p>
        </p:txBody>
      </p:sp>
      <p:sp>
        <p:nvSpPr>
          <p:cNvPr id="15" name="TextBox 14"/>
          <p:cNvSpPr txBox="1"/>
          <p:nvPr/>
        </p:nvSpPr>
        <p:spPr>
          <a:xfrm>
            <a:off x="868680" y="4206240"/>
            <a:ext cx="10058400" cy="1828800"/>
          </a:xfrm>
          <a:prstGeom prst="rect">
            <a:avLst/>
          </a:prstGeom>
          <a:noFill/>
        </p:spPr>
        <p:txBody>
          <a:bodyPr wrap="square" anchor="t">
            <a:spAutoFit/>
          </a:bodyPr>
          <a:lstStyle/>
          <a:p>
            <a:pPr algn="l">
              <a:spcBef>
                <a:spcPts val="0"/>
              </a:spcBef>
              <a:spcAft>
                <a:spcPts val="1200"/>
              </a:spcAft>
            </a:pPr>
            <a:r>
              <a:rPr sz="1600" b="0">
                <a:solidFill>
                  <a:srgbClr val="E8DCC0"/>
                </a:solidFill>
                <a:latin typeface="Noto Serif SC"/>
              </a:rPr>
              <a:t>The largest and richest treasury of Buddhist art in the world.</a:t>
            </a:r>
          </a:p>
          <a:p>
            <a:pPr algn="l">
              <a:spcBef>
                <a:spcPts val="0"/>
              </a:spcBef>
              <a:spcAft>
                <a:spcPts val="1200"/>
              </a:spcAft>
            </a:pPr>
            <a:r>
              <a:rPr sz="1400" b="0">
                <a:solidFill>
                  <a:srgbClr val="B8AD94"/>
                </a:solidFill>
                <a:latin typeface="Noto Sans SC"/>
              </a:rPr>
              <a:t>Digital Dunhuang captures all caves at millimeter-level resolution, building the world's largest digital repository — immortality in the cloud.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guide-avatar.png"/>
          <p:cNvPicPr>
            <a:picLocks noChangeAspect="1"/>
          </p:cNvPicPr>
          <p:nvPr/>
        </p:nvPicPr>
        <p:blipFill>
          <a:blip r:embed="rId2"/>
          <a:stretch>
            <a:fillRect/>
          </a:stretch>
        </p:blipFill>
        <p:spPr>
          <a:xfrm>
            <a:off x="8961120" y="4206240"/>
            <a:ext cx="2560320" cy="2560320"/>
          </a:xfrm>
          <a:prstGeom prst="rect">
            <a:avLst/>
          </a:prstGeom>
        </p:spPr>
      </p:pic>
      <p:sp>
        <p:nvSpPr>
          <p:cNvPr id="4" name="TextBox 3"/>
          <p:cNvSpPr txBox="1"/>
          <p:nvPr/>
        </p:nvSpPr>
        <p:spPr>
          <a:xfrm>
            <a:off x="822960" y="822960"/>
            <a:ext cx="10058400" cy="914400"/>
          </a:xfrm>
          <a:prstGeom prst="rect">
            <a:avLst/>
          </a:prstGeom>
          <a:noFill/>
        </p:spPr>
        <p:txBody>
          <a:bodyPr wrap="square" anchor="t">
            <a:spAutoFit/>
          </a:bodyPr>
          <a:lstStyle/>
          <a:p>
            <a:pPr algn="l">
              <a:spcBef>
                <a:spcPts val="0"/>
              </a:spcBef>
              <a:spcAft>
                <a:spcPts val="800"/>
              </a:spcAft>
            </a:pPr>
            <a:r>
              <a:rPr sz="3000" b="1">
                <a:solidFill>
                  <a:srgbClr val="E8C879"/>
                </a:solidFill>
                <a:latin typeface="Noto Serif SC"/>
              </a:rPr>
              <a:t>Conclusion   From Stewardship to Immortality</a:t>
            </a:r>
          </a:p>
        </p:txBody>
      </p:sp>
      <p:sp>
        <p:nvSpPr>
          <p:cNvPr id="5" name="Rectangle 4"/>
          <p:cNvSpPr/>
          <p:nvPr/>
        </p:nvSpPr>
        <p:spPr>
          <a:xfrm>
            <a:off x="868680" y="1737360"/>
            <a:ext cx="2194560" cy="25400"/>
          </a:xfrm>
          <a:prstGeom prst="rect">
            <a:avLst/>
          </a:prstGeom>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68680" y="2011680"/>
            <a:ext cx="10058400" cy="3200400"/>
          </a:xfrm>
          <a:prstGeom prst="rect">
            <a:avLst/>
          </a:prstGeom>
          <a:noFill/>
        </p:spPr>
        <p:txBody>
          <a:bodyPr wrap="square" anchor="t">
            <a:spAutoFit/>
          </a:bodyPr>
          <a:lstStyle/>
          <a:p>
            <a:pPr algn="l">
              <a:spcBef>
                <a:spcPts val="0"/>
              </a:spcBef>
              <a:spcAft>
                <a:spcPts val="1000"/>
              </a:spcAft>
            </a:pPr>
            <a:r>
              <a:rPr sz="1600" b="0">
                <a:solidFill>
                  <a:srgbClr val="E8DCC0"/>
                </a:solidFill>
                <a:latin typeface="Noto Serif SC"/>
              </a:rPr>
              <a:t>From Zhang Qian's Piercing to Le Zun's first cave, from the High Tang sutra-tableaux to the sealing of the Library Cave, from modern dispersal to digital immortality —</a:t>
            </a:r>
          </a:p>
          <a:p>
            <a:pPr algn="l">
              <a:spcBef>
                <a:spcPts val="0"/>
              </a:spcBef>
              <a:spcAft>
                <a:spcPts val="1000"/>
              </a:spcAft>
            </a:pPr>
            <a:r>
              <a:rPr sz="1600" b="0">
                <a:solidFill>
                  <a:srgbClr val="E8DCC0"/>
                </a:solidFill>
                <a:latin typeface="Noto Serif SC"/>
              </a:rPr>
              <a:t>Dunhuang's two millennia are a history of civilizational dialogue written in pigment, clay, and manuscript.</a:t>
            </a:r>
          </a:p>
          <a:p>
            <a:pPr algn="l">
              <a:spcBef>
                <a:spcPts val="0"/>
              </a:spcBef>
              <a:spcAft>
                <a:spcPts val="1000"/>
              </a:spcAft>
            </a:pPr>
            <a:r>
              <a:rPr sz="800" b="0">
                <a:solidFill>
                  <a:srgbClr val="E8DCC0"/>
                </a:solidFill>
                <a:latin typeface="Noto Sans SC"/>
              </a:rPr>
              <a:t/>
            </a:r>
          </a:p>
          <a:p>
            <a:pPr algn="l">
              <a:spcBef>
                <a:spcPts val="0"/>
              </a:spcBef>
              <a:spcAft>
                <a:spcPts val="1000"/>
              </a:spcAft>
            </a:pPr>
            <a:r>
              <a:rPr sz="1400" b="1">
                <a:solidFill>
                  <a:srgbClr val="9C5A3C"/>
                </a:solidFill>
                <a:latin typeface="Noto Serif SC"/>
              </a:rPr>
              <a:t>Plurality need not dissolve into uniformity; difference is the very source of creation.</a:t>
            </a:r>
          </a:p>
        </p:txBody>
      </p:sp>
      <p:sp>
        <p:nvSpPr>
          <p:cNvPr id="7" name="TextBox 6"/>
          <p:cNvSpPr txBox="1"/>
          <p:nvPr/>
        </p:nvSpPr>
        <p:spPr>
          <a:xfrm>
            <a:off x="868680" y="4937760"/>
            <a:ext cx="10058400" cy="914400"/>
          </a:xfrm>
          <a:prstGeom prst="rect">
            <a:avLst/>
          </a:prstGeom>
          <a:noFill/>
        </p:spPr>
        <p:txBody>
          <a:bodyPr wrap="square" anchor="t">
            <a:spAutoFit/>
          </a:bodyPr>
          <a:lstStyle/>
          <a:p>
            <a:pPr algn="l">
              <a:spcBef>
                <a:spcPts val="0"/>
              </a:spcBef>
              <a:spcAft>
                <a:spcPts val="800"/>
              </a:spcAft>
            </a:pPr>
            <a:r>
              <a:rPr sz="1400" b="0">
                <a:solidFill>
                  <a:srgbClr val="B8AD94"/>
                </a:solidFill>
                <a:latin typeface="Noto Sans SC"/>
              </a:rPr>
              <a:t>Thank you for listening   ·   Course Portal: Dunhuang Art &amp; the Silk Road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